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</p:sldIdLst>
  <p:sldSz cx="18288000" cy="10287000"/>
  <p:notesSz cx="6858000" cy="9144000"/>
  <p:embeddedFontLst>
    <p:embeddedFont>
      <p:font typeface="Bricolage Grotesque" panose="020B0604020202020204" charset="0"/>
      <p:regular r:id="rId10"/>
    </p:embeddedFont>
    <p:embeddedFont>
      <p:font typeface="Bricolage Grotesque Bold" panose="020B0604020202020204" charset="0"/>
      <p:regular r:id="rId11"/>
      <p:bold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 autoAdjust="0"/>
    <p:restoredTop sz="94650" autoAdjust="0"/>
  </p:normalViewPr>
  <p:slideViewPr>
    <p:cSldViewPr>
      <p:cViewPr varScale="1">
        <p:scale>
          <a:sx n="51" d="100"/>
          <a:sy n="51" d="100"/>
        </p:scale>
        <p:origin x="840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A4BB6A-CFCF-4167-B1D9-35F3F97BF46A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790D88-0805-4807-BA3C-24D0E8CFAE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5832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90D88-0805-4807-BA3C-24D0E8CFAEB9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8976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9.sv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14.sv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4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3.png"/><Relationship Id="rId5" Type="http://schemas.openxmlformats.org/officeDocument/2006/relationships/image" Target="../media/image17.png"/><Relationship Id="rId15" Type="http://schemas.openxmlformats.org/officeDocument/2006/relationships/image" Target="../media/image25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4.sv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.svg"/><Relationship Id="rId18" Type="http://schemas.openxmlformats.org/officeDocument/2006/relationships/image" Target="../media/image25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12" Type="http://schemas.openxmlformats.org/officeDocument/2006/relationships/image" Target="../media/image3.png"/><Relationship Id="rId17" Type="http://schemas.openxmlformats.org/officeDocument/2006/relationships/image" Target="../media/image24.svg"/><Relationship Id="rId2" Type="http://schemas.openxmlformats.org/officeDocument/2006/relationships/image" Target="../media/image32.png"/><Relationship Id="rId16" Type="http://schemas.openxmlformats.org/officeDocument/2006/relationships/image" Target="../media/image23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5" Type="http://schemas.openxmlformats.org/officeDocument/2006/relationships/image" Target="../media/image42.png"/><Relationship Id="rId10" Type="http://schemas.openxmlformats.org/officeDocument/2006/relationships/image" Target="../media/image40.png"/><Relationship Id="rId19" Type="http://schemas.openxmlformats.org/officeDocument/2006/relationships/image" Target="../media/image26.svg"/><Relationship Id="rId4" Type="http://schemas.openxmlformats.org/officeDocument/2006/relationships/image" Target="../media/image34.png"/><Relationship Id="rId9" Type="http://schemas.openxmlformats.org/officeDocument/2006/relationships/image" Target="../media/image39.svg"/><Relationship Id="rId1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52.png"/><Relationship Id="rId3" Type="http://schemas.openxmlformats.org/officeDocument/2006/relationships/image" Target="../media/image45.svg"/><Relationship Id="rId7" Type="http://schemas.openxmlformats.org/officeDocument/2006/relationships/image" Target="../media/image49.svg"/><Relationship Id="rId12" Type="http://schemas.openxmlformats.org/officeDocument/2006/relationships/image" Target="../media/image5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0.png"/><Relationship Id="rId5" Type="http://schemas.openxmlformats.org/officeDocument/2006/relationships/image" Target="../media/image47.svg"/><Relationship Id="rId10" Type="http://schemas.openxmlformats.org/officeDocument/2006/relationships/image" Target="../media/image5.png"/><Relationship Id="rId4" Type="http://schemas.openxmlformats.org/officeDocument/2006/relationships/image" Target="../media/image46.png"/><Relationship Id="rId9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4.svg"/><Relationship Id="rId7" Type="http://schemas.openxmlformats.org/officeDocument/2006/relationships/image" Target="../media/image58.svg"/><Relationship Id="rId12" Type="http://schemas.openxmlformats.org/officeDocument/2006/relationships/image" Target="../media/image22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21.png"/><Relationship Id="rId5" Type="http://schemas.openxmlformats.org/officeDocument/2006/relationships/image" Target="../media/image56.svg"/><Relationship Id="rId10" Type="http://schemas.openxmlformats.org/officeDocument/2006/relationships/image" Target="../media/image59.png"/><Relationship Id="rId4" Type="http://schemas.openxmlformats.org/officeDocument/2006/relationships/image" Target="../media/image55.png"/><Relationship Id="rId9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E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147927">
            <a:off x="1085413" y="-8071757"/>
            <a:ext cx="16494496" cy="17649752"/>
          </a:xfrm>
          <a:custGeom>
            <a:avLst/>
            <a:gdLst/>
            <a:ahLst/>
            <a:cxnLst/>
            <a:rect l="l" t="t" r="r" b="b"/>
            <a:pathLst>
              <a:path w="16494496" h="17649752">
                <a:moveTo>
                  <a:pt x="0" y="0"/>
                </a:moveTo>
                <a:lnTo>
                  <a:pt x="16494496" y="0"/>
                </a:lnTo>
                <a:lnTo>
                  <a:pt x="16494496" y="17649752"/>
                </a:lnTo>
                <a:lnTo>
                  <a:pt x="0" y="17649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8314096"/>
            <a:ext cx="7820002" cy="9983660"/>
          </a:xfrm>
          <a:custGeom>
            <a:avLst/>
            <a:gdLst/>
            <a:ahLst/>
            <a:cxnLst/>
            <a:rect l="l" t="t" r="r" b="b"/>
            <a:pathLst>
              <a:path w="7820002" h="9983660">
                <a:moveTo>
                  <a:pt x="0" y="0"/>
                </a:moveTo>
                <a:lnTo>
                  <a:pt x="7820002" y="0"/>
                </a:lnTo>
                <a:lnTo>
                  <a:pt x="7820002" y="9983660"/>
                </a:lnTo>
                <a:lnTo>
                  <a:pt x="0" y="9983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27668"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0467998" y="8314096"/>
            <a:ext cx="7820002" cy="9983660"/>
          </a:xfrm>
          <a:custGeom>
            <a:avLst/>
            <a:gdLst/>
            <a:ahLst/>
            <a:cxnLst/>
            <a:rect l="l" t="t" r="r" b="b"/>
            <a:pathLst>
              <a:path w="7820002" h="9983660">
                <a:moveTo>
                  <a:pt x="0" y="0"/>
                </a:moveTo>
                <a:lnTo>
                  <a:pt x="7820002" y="0"/>
                </a:lnTo>
                <a:lnTo>
                  <a:pt x="7820002" y="9983660"/>
                </a:lnTo>
                <a:lnTo>
                  <a:pt x="0" y="9983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27668"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262202" y="5821692"/>
            <a:ext cx="7005518" cy="5511514"/>
          </a:xfrm>
          <a:custGeom>
            <a:avLst/>
            <a:gdLst/>
            <a:ahLst/>
            <a:cxnLst/>
            <a:rect l="l" t="t" r="r" b="b"/>
            <a:pathLst>
              <a:path w="7005518" h="5511514">
                <a:moveTo>
                  <a:pt x="0" y="0"/>
                </a:moveTo>
                <a:lnTo>
                  <a:pt x="7005518" y="0"/>
                </a:lnTo>
                <a:lnTo>
                  <a:pt x="7005518" y="5511515"/>
                </a:lnTo>
                <a:lnTo>
                  <a:pt x="0" y="55115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0875"/>
            </a:stretch>
          </a:blipFill>
        </p:spPr>
      </p:sp>
      <p:sp>
        <p:nvSpPr>
          <p:cNvPr id="6" name="Freeform 6"/>
          <p:cNvSpPr/>
          <p:nvPr/>
        </p:nvSpPr>
        <p:spPr>
          <a:xfrm rot="907131">
            <a:off x="12326845" y="6939021"/>
            <a:ext cx="5157431" cy="5794603"/>
          </a:xfrm>
          <a:custGeom>
            <a:avLst/>
            <a:gdLst/>
            <a:ahLst/>
            <a:cxnLst/>
            <a:rect l="l" t="t" r="r" b="b"/>
            <a:pathLst>
              <a:path w="5157431" h="5794603">
                <a:moveTo>
                  <a:pt x="0" y="0"/>
                </a:moveTo>
                <a:lnTo>
                  <a:pt x="5157431" y="0"/>
                </a:lnTo>
                <a:lnTo>
                  <a:pt x="5157431" y="5794603"/>
                </a:lnTo>
                <a:lnTo>
                  <a:pt x="0" y="57946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631" r="-141396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061130" y="1260071"/>
            <a:ext cx="12543062" cy="1543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940"/>
              </a:lnSpc>
            </a:pPr>
            <a:r>
              <a:rPr lang="en-US" sz="14300" b="1" dirty="0" err="1">
                <a:solidFill>
                  <a:srgbClr val="01044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CareBridge</a:t>
            </a:r>
            <a:endParaRPr lang="en-US" sz="14300" b="1" dirty="0">
              <a:solidFill>
                <a:srgbClr val="010440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144738" y="2935184"/>
            <a:ext cx="9998524" cy="442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3600" dirty="0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“Healing Begins Here. Anytime, Anywhere”</a:t>
            </a:r>
          </a:p>
        </p:txBody>
      </p:sp>
      <p:sp>
        <p:nvSpPr>
          <p:cNvPr id="15" name="Freeform 15"/>
          <p:cNvSpPr/>
          <p:nvPr/>
        </p:nvSpPr>
        <p:spPr>
          <a:xfrm>
            <a:off x="4547476" y="5278767"/>
            <a:ext cx="9193049" cy="5582688"/>
          </a:xfrm>
          <a:custGeom>
            <a:avLst/>
            <a:gdLst/>
            <a:ahLst/>
            <a:cxnLst/>
            <a:rect l="l" t="t" r="r" b="b"/>
            <a:pathLst>
              <a:path w="9193049" h="5582688">
                <a:moveTo>
                  <a:pt x="0" y="0"/>
                </a:moveTo>
                <a:lnTo>
                  <a:pt x="9193048" y="0"/>
                </a:lnTo>
                <a:lnTo>
                  <a:pt x="9193048" y="5582688"/>
                </a:lnTo>
                <a:lnTo>
                  <a:pt x="0" y="55826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100030">
            <a:off x="-5765569" y="354309"/>
            <a:ext cx="16890606" cy="15719524"/>
          </a:xfrm>
          <a:custGeom>
            <a:avLst/>
            <a:gdLst/>
            <a:ahLst/>
            <a:cxnLst/>
            <a:rect l="l" t="t" r="r" b="b"/>
            <a:pathLst>
              <a:path w="16890606" h="15719524">
                <a:moveTo>
                  <a:pt x="0" y="0"/>
                </a:moveTo>
                <a:lnTo>
                  <a:pt x="16890606" y="0"/>
                </a:lnTo>
                <a:lnTo>
                  <a:pt x="16890606" y="15719524"/>
                </a:lnTo>
                <a:lnTo>
                  <a:pt x="0" y="157195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881301" y="-8954960"/>
            <a:ext cx="7820002" cy="9983660"/>
          </a:xfrm>
          <a:custGeom>
            <a:avLst/>
            <a:gdLst/>
            <a:ahLst/>
            <a:cxnLst/>
            <a:rect l="l" t="t" r="r" b="b"/>
            <a:pathLst>
              <a:path w="7820002" h="9983660">
                <a:moveTo>
                  <a:pt x="0" y="0"/>
                </a:moveTo>
                <a:lnTo>
                  <a:pt x="7820002" y="0"/>
                </a:lnTo>
                <a:lnTo>
                  <a:pt x="7820002" y="9983660"/>
                </a:lnTo>
                <a:lnTo>
                  <a:pt x="0" y="9983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27668"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-5400000">
            <a:off x="1049820" y="-1373025"/>
            <a:ext cx="1803811" cy="4610378"/>
          </a:xfrm>
          <a:custGeom>
            <a:avLst/>
            <a:gdLst/>
            <a:ahLst/>
            <a:cxnLst/>
            <a:rect l="l" t="t" r="r" b="b"/>
            <a:pathLst>
              <a:path w="1803811" h="4610378">
                <a:moveTo>
                  <a:pt x="0" y="0"/>
                </a:moveTo>
                <a:lnTo>
                  <a:pt x="1803811" y="0"/>
                </a:lnTo>
                <a:lnTo>
                  <a:pt x="1803811" y="4610378"/>
                </a:lnTo>
                <a:lnTo>
                  <a:pt x="0" y="46103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8694007" y="2775464"/>
            <a:ext cx="5673064" cy="3117132"/>
            <a:chOff x="0" y="0"/>
            <a:chExt cx="1362787" cy="8209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62787" cy="820973"/>
            </a:xfrm>
            <a:custGeom>
              <a:avLst/>
              <a:gdLst/>
              <a:ahLst/>
              <a:cxnLst/>
              <a:rect l="l" t="t" r="r" b="b"/>
              <a:pathLst>
                <a:path w="1362787" h="820973">
                  <a:moveTo>
                    <a:pt x="74811" y="0"/>
                  </a:moveTo>
                  <a:lnTo>
                    <a:pt x="1287976" y="0"/>
                  </a:lnTo>
                  <a:cubicBezTo>
                    <a:pt x="1329293" y="0"/>
                    <a:pt x="1362787" y="33494"/>
                    <a:pt x="1362787" y="74811"/>
                  </a:cubicBezTo>
                  <a:lnTo>
                    <a:pt x="1362787" y="746162"/>
                  </a:lnTo>
                  <a:cubicBezTo>
                    <a:pt x="1362787" y="787479"/>
                    <a:pt x="1329293" y="820973"/>
                    <a:pt x="1287976" y="820973"/>
                  </a:cubicBezTo>
                  <a:lnTo>
                    <a:pt x="74811" y="820973"/>
                  </a:lnTo>
                  <a:cubicBezTo>
                    <a:pt x="33494" y="820973"/>
                    <a:pt x="0" y="787479"/>
                    <a:pt x="0" y="746162"/>
                  </a:cubicBezTo>
                  <a:lnTo>
                    <a:pt x="0" y="74811"/>
                  </a:lnTo>
                  <a:cubicBezTo>
                    <a:pt x="0" y="33494"/>
                    <a:pt x="33494" y="0"/>
                    <a:pt x="74811" y="0"/>
                  </a:cubicBezTo>
                  <a:close/>
                </a:path>
              </a:pathLst>
            </a:custGeom>
            <a:solidFill>
              <a:srgbClr val="BBE5E1"/>
            </a:soli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19050"/>
              <a:ext cx="1362787" cy="801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49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 rot="-5400000">
            <a:off x="12767154" y="-329762"/>
            <a:ext cx="5191085" cy="5850608"/>
          </a:xfrm>
          <a:custGeom>
            <a:avLst/>
            <a:gdLst/>
            <a:ahLst/>
            <a:cxnLst/>
            <a:rect l="l" t="t" r="r" b="b"/>
            <a:pathLst>
              <a:path w="5191085" h="5850608">
                <a:moveTo>
                  <a:pt x="0" y="0"/>
                </a:moveTo>
                <a:lnTo>
                  <a:pt x="5191084" y="0"/>
                </a:lnTo>
                <a:lnTo>
                  <a:pt x="5191084" y="5850608"/>
                </a:lnTo>
                <a:lnTo>
                  <a:pt x="0" y="58506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28700" y="6434385"/>
            <a:ext cx="5755419" cy="3117132"/>
            <a:chOff x="0" y="0"/>
            <a:chExt cx="1362787" cy="82097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62787" cy="820973"/>
            </a:xfrm>
            <a:custGeom>
              <a:avLst/>
              <a:gdLst/>
              <a:ahLst/>
              <a:cxnLst/>
              <a:rect l="l" t="t" r="r" b="b"/>
              <a:pathLst>
                <a:path w="1362787" h="820973">
                  <a:moveTo>
                    <a:pt x="74811" y="0"/>
                  </a:moveTo>
                  <a:lnTo>
                    <a:pt x="1287976" y="0"/>
                  </a:lnTo>
                  <a:cubicBezTo>
                    <a:pt x="1329293" y="0"/>
                    <a:pt x="1362787" y="33494"/>
                    <a:pt x="1362787" y="74811"/>
                  </a:cubicBezTo>
                  <a:lnTo>
                    <a:pt x="1362787" y="746162"/>
                  </a:lnTo>
                  <a:cubicBezTo>
                    <a:pt x="1362787" y="787479"/>
                    <a:pt x="1329293" y="820973"/>
                    <a:pt x="1287976" y="820973"/>
                  </a:cubicBezTo>
                  <a:lnTo>
                    <a:pt x="74811" y="820973"/>
                  </a:lnTo>
                  <a:cubicBezTo>
                    <a:pt x="33494" y="820973"/>
                    <a:pt x="0" y="787479"/>
                    <a:pt x="0" y="746162"/>
                  </a:cubicBezTo>
                  <a:lnTo>
                    <a:pt x="0" y="74811"/>
                  </a:lnTo>
                  <a:cubicBezTo>
                    <a:pt x="0" y="33494"/>
                    <a:pt x="33494" y="0"/>
                    <a:pt x="748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19050"/>
              <a:ext cx="1362787" cy="801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28700" y="2729967"/>
            <a:ext cx="5584173" cy="3117132"/>
            <a:chOff x="0" y="0"/>
            <a:chExt cx="1362787" cy="82097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62787" cy="820973"/>
            </a:xfrm>
            <a:custGeom>
              <a:avLst/>
              <a:gdLst/>
              <a:ahLst/>
              <a:cxnLst/>
              <a:rect l="l" t="t" r="r" b="b"/>
              <a:pathLst>
                <a:path w="1362787" h="820973">
                  <a:moveTo>
                    <a:pt x="74811" y="0"/>
                  </a:moveTo>
                  <a:lnTo>
                    <a:pt x="1287976" y="0"/>
                  </a:lnTo>
                  <a:cubicBezTo>
                    <a:pt x="1329293" y="0"/>
                    <a:pt x="1362787" y="33494"/>
                    <a:pt x="1362787" y="74811"/>
                  </a:cubicBezTo>
                  <a:lnTo>
                    <a:pt x="1362787" y="746162"/>
                  </a:lnTo>
                  <a:cubicBezTo>
                    <a:pt x="1362787" y="787479"/>
                    <a:pt x="1329293" y="820973"/>
                    <a:pt x="1287976" y="820973"/>
                  </a:cubicBezTo>
                  <a:lnTo>
                    <a:pt x="74811" y="820973"/>
                  </a:lnTo>
                  <a:cubicBezTo>
                    <a:pt x="33494" y="820973"/>
                    <a:pt x="0" y="787479"/>
                    <a:pt x="0" y="746162"/>
                  </a:cubicBezTo>
                  <a:lnTo>
                    <a:pt x="0" y="74811"/>
                  </a:lnTo>
                  <a:cubicBezTo>
                    <a:pt x="0" y="33494"/>
                    <a:pt x="33494" y="0"/>
                    <a:pt x="748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19050"/>
              <a:ext cx="1362787" cy="801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49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694007" y="6434385"/>
            <a:ext cx="5715543" cy="3117132"/>
            <a:chOff x="0" y="0"/>
            <a:chExt cx="1362787" cy="82097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362787" cy="820973"/>
            </a:xfrm>
            <a:custGeom>
              <a:avLst/>
              <a:gdLst/>
              <a:ahLst/>
              <a:cxnLst/>
              <a:rect l="l" t="t" r="r" b="b"/>
              <a:pathLst>
                <a:path w="1362787" h="820973">
                  <a:moveTo>
                    <a:pt x="74811" y="0"/>
                  </a:moveTo>
                  <a:lnTo>
                    <a:pt x="1287976" y="0"/>
                  </a:lnTo>
                  <a:cubicBezTo>
                    <a:pt x="1329293" y="0"/>
                    <a:pt x="1362787" y="33494"/>
                    <a:pt x="1362787" y="74811"/>
                  </a:cubicBezTo>
                  <a:lnTo>
                    <a:pt x="1362787" y="746162"/>
                  </a:lnTo>
                  <a:cubicBezTo>
                    <a:pt x="1362787" y="787479"/>
                    <a:pt x="1329293" y="820973"/>
                    <a:pt x="1287976" y="820973"/>
                  </a:cubicBezTo>
                  <a:lnTo>
                    <a:pt x="74811" y="820973"/>
                  </a:lnTo>
                  <a:cubicBezTo>
                    <a:pt x="33494" y="820973"/>
                    <a:pt x="0" y="787479"/>
                    <a:pt x="0" y="746162"/>
                  </a:cubicBezTo>
                  <a:lnTo>
                    <a:pt x="0" y="74811"/>
                  </a:lnTo>
                  <a:cubicBezTo>
                    <a:pt x="0" y="33494"/>
                    <a:pt x="33494" y="0"/>
                    <a:pt x="74811" y="0"/>
                  </a:cubicBezTo>
                  <a:close/>
                </a:path>
              </a:pathLst>
            </a:custGeom>
            <a:solidFill>
              <a:srgbClr val="BBE5E1"/>
            </a:solidFill>
            <a:ln cap="rnd">
              <a:noFill/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19050"/>
              <a:ext cx="1362787" cy="801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49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Freeform 25"/>
          <p:cNvSpPr/>
          <p:nvPr/>
        </p:nvSpPr>
        <p:spPr>
          <a:xfrm>
            <a:off x="12868673" y="-8954960"/>
            <a:ext cx="7820002" cy="9983660"/>
          </a:xfrm>
          <a:custGeom>
            <a:avLst/>
            <a:gdLst/>
            <a:ahLst/>
            <a:cxnLst/>
            <a:rect l="l" t="t" r="r" b="b"/>
            <a:pathLst>
              <a:path w="7820002" h="9983660">
                <a:moveTo>
                  <a:pt x="0" y="0"/>
                </a:moveTo>
                <a:lnTo>
                  <a:pt x="7820003" y="0"/>
                </a:lnTo>
                <a:lnTo>
                  <a:pt x="7820003" y="9983660"/>
                </a:lnTo>
                <a:lnTo>
                  <a:pt x="0" y="9983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27668"/>
            </a:stretch>
          </a:blipFill>
          <a:ln cap="sq">
            <a:noFill/>
            <a:prstDash val="solid"/>
            <a:miter/>
          </a:ln>
        </p:spPr>
      </p:sp>
      <p:sp>
        <p:nvSpPr>
          <p:cNvPr id="26" name="Freeform 26"/>
          <p:cNvSpPr/>
          <p:nvPr/>
        </p:nvSpPr>
        <p:spPr>
          <a:xfrm rot="-5400000" flipV="1">
            <a:off x="15600141" y="-1373025"/>
            <a:ext cx="1803811" cy="4610378"/>
          </a:xfrm>
          <a:custGeom>
            <a:avLst/>
            <a:gdLst/>
            <a:ahLst/>
            <a:cxnLst/>
            <a:rect l="l" t="t" r="r" b="b"/>
            <a:pathLst>
              <a:path w="1803811" h="4610378">
                <a:moveTo>
                  <a:pt x="0" y="4610378"/>
                </a:moveTo>
                <a:lnTo>
                  <a:pt x="1803810" y="4610378"/>
                </a:lnTo>
                <a:lnTo>
                  <a:pt x="1803810" y="0"/>
                </a:lnTo>
                <a:lnTo>
                  <a:pt x="0" y="0"/>
                </a:lnTo>
                <a:lnTo>
                  <a:pt x="0" y="4610378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-10800000">
            <a:off x="15974381" y="0"/>
            <a:ext cx="2313619" cy="1834069"/>
          </a:xfrm>
          <a:custGeom>
            <a:avLst/>
            <a:gdLst/>
            <a:ahLst/>
            <a:cxnLst/>
            <a:rect l="l" t="t" r="r" b="b"/>
            <a:pathLst>
              <a:path w="2313619" h="1834069">
                <a:moveTo>
                  <a:pt x="0" y="0"/>
                </a:moveTo>
                <a:lnTo>
                  <a:pt x="2313619" y="0"/>
                </a:lnTo>
                <a:lnTo>
                  <a:pt x="2313619" y="1834069"/>
                </a:lnTo>
                <a:lnTo>
                  <a:pt x="0" y="18340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4989185" y="1587105"/>
            <a:ext cx="8309629" cy="875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8000" b="1" dirty="0">
                <a:solidFill>
                  <a:srgbClr val="010440"/>
                </a:solidFill>
                <a:latin typeface="Times New Roman" panose="02020603050405020304" pitchFamily="18" charset="0"/>
                <a:ea typeface="Bricolage Grotesque Bold"/>
                <a:cs typeface="Times New Roman" panose="02020603050405020304" pitchFamily="18" charset="0"/>
                <a:sym typeface="Bricolage Grotesque Bold"/>
              </a:rPr>
              <a:t>Table of Content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09326" y="3421758"/>
            <a:ext cx="1610883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>
                <a:solidFill>
                  <a:srgbClr val="010440"/>
                </a:solidFill>
                <a:latin typeface="Times New Roman" panose="02020603050405020304" pitchFamily="18" charset="0"/>
                <a:ea typeface="Bricolage Grotesque Bold"/>
                <a:cs typeface="Times New Roman" panose="02020603050405020304" pitchFamily="18" charset="0"/>
                <a:sym typeface="Bricolage Grotesque Bold"/>
              </a:rPr>
              <a:t>01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013546" y="6825540"/>
            <a:ext cx="1610883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 dirty="0">
                <a:solidFill>
                  <a:srgbClr val="010440"/>
                </a:solidFill>
                <a:latin typeface="Times New Roman" panose="02020603050405020304" pitchFamily="18" charset="0"/>
                <a:ea typeface="Bricolage Grotesque Bold"/>
                <a:cs typeface="Times New Roman" panose="02020603050405020304" pitchFamily="18" charset="0"/>
                <a:sym typeface="Bricolage Grotesque Bold"/>
              </a:rPr>
              <a:t>04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013547" y="3207359"/>
            <a:ext cx="1610883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>
                <a:solidFill>
                  <a:srgbClr val="010440"/>
                </a:solidFill>
                <a:latin typeface="Times New Roman" panose="02020603050405020304" pitchFamily="18" charset="0"/>
                <a:ea typeface="Bricolage Grotesque Bold"/>
                <a:cs typeface="Times New Roman" panose="02020603050405020304" pitchFamily="18" charset="0"/>
                <a:sym typeface="Bricolage Grotesque Bold"/>
              </a:rPr>
              <a:t>02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57360" y="4506487"/>
            <a:ext cx="552675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4800" dirty="0">
                <a:solidFill>
                  <a:srgbClr val="01044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Technical Approach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985369" y="8193549"/>
            <a:ext cx="542418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4800" dirty="0">
                <a:solidFill>
                  <a:srgbClr val="01044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Impact and Benefits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108116" y="4752532"/>
            <a:ext cx="3931794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4800" dirty="0">
                <a:solidFill>
                  <a:srgbClr val="01044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Feasibility</a:t>
            </a:r>
            <a:endParaRPr lang="en-US" sz="4400" dirty="0">
              <a:solidFill>
                <a:srgbClr val="010440"/>
              </a:solidFill>
              <a:latin typeface="Times New Roman" panose="02020603050405020304" pitchFamily="18" charset="0"/>
              <a:ea typeface="Bricolage Grotesque"/>
              <a:cs typeface="Times New Roman" panose="02020603050405020304" pitchFamily="18" charset="0"/>
              <a:sym typeface="Bricolage Grotesque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509326" y="6742996"/>
            <a:ext cx="1610883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 dirty="0">
                <a:solidFill>
                  <a:srgbClr val="010440"/>
                </a:solidFill>
                <a:latin typeface="Times New Roman" panose="02020603050405020304" pitchFamily="18" charset="0"/>
                <a:ea typeface="Bricolage Grotesque Bold"/>
                <a:cs typeface="Times New Roman" panose="02020603050405020304" pitchFamily="18" charset="0"/>
                <a:sym typeface="Bricolage Grotesque Bold"/>
              </a:rPr>
              <a:t>03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71600" y="7992125"/>
            <a:ext cx="4192701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4800" dirty="0">
                <a:solidFill>
                  <a:srgbClr val="01044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Viability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47690" y="2680725"/>
            <a:ext cx="18497310" cy="12254468"/>
          </a:xfrm>
          <a:custGeom>
            <a:avLst/>
            <a:gdLst/>
            <a:ahLst/>
            <a:cxnLst/>
            <a:rect l="l" t="t" r="r" b="b"/>
            <a:pathLst>
              <a:path w="18497310" h="12254468">
                <a:moveTo>
                  <a:pt x="0" y="0"/>
                </a:moveTo>
                <a:lnTo>
                  <a:pt x="18497310" y="0"/>
                </a:lnTo>
                <a:lnTo>
                  <a:pt x="18497310" y="12254468"/>
                </a:lnTo>
                <a:lnTo>
                  <a:pt x="0" y="122544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757265" y="1028700"/>
            <a:ext cx="7502035" cy="8229600"/>
            <a:chOff x="0" y="0"/>
            <a:chExt cx="1975845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75845" cy="2167467"/>
            </a:xfrm>
            <a:custGeom>
              <a:avLst/>
              <a:gdLst/>
              <a:ahLst/>
              <a:cxnLst/>
              <a:rect l="l" t="t" r="r" b="b"/>
              <a:pathLst>
                <a:path w="1975845" h="2167467">
                  <a:moveTo>
                    <a:pt x="51599" y="0"/>
                  </a:moveTo>
                  <a:lnTo>
                    <a:pt x="1924246" y="0"/>
                  </a:lnTo>
                  <a:cubicBezTo>
                    <a:pt x="1952743" y="0"/>
                    <a:pt x="1975845" y="23102"/>
                    <a:pt x="1975845" y="51599"/>
                  </a:cubicBezTo>
                  <a:lnTo>
                    <a:pt x="1975845" y="2115868"/>
                  </a:lnTo>
                  <a:cubicBezTo>
                    <a:pt x="1975845" y="2129553"/>
                    <a:pt x="1970408" y="2142677"/>
                    <a:pt x="1960732" y="2152354"/>
                  </a:cubicBezTo>
                  <a:cubicBezTo>
                    <a:pt x="1951055" y="2162030"/>
                    <a:pt x="1937931" y="2167467"/>
                    <a:pt x="1924246" y="2167467"/>
                  </a:cubicBezTo>
                  <a:lnTo>
                    <a:pt x="51599" y="2167467"/>
                  </a:lnTo>
                  <a:cubicBezTo>
                    <a:pt x="37914" y="2167467"/>
                    <a:pt x="24790" y="2162030"/>
                    <a:pt x="15113" y="2152354"/>
                  </a:cubicBezTo>
                  <a:cubicBezTo>
                    <a:pt x="5436" y="2142677"/>
                    <a:pt x="0" y="2129553"/>
                    <a:pt x="0" y="2115868"/>
                  </a:cubicBezTo>
                  <a:lnTo>
                    <a:pt x="0" y="51599"/>
                  </a:lnTo>
                  <a:cubicBezTo>
                    <a:pt x="0" y="37914"/>
                    <a:pt x="5436" y="24790"/>
                    <a:pt x="15113" y="15113"/>
                  </a:cubicBezTo>
                  <a:cubicBezTo>
                    <a:pt x="24790" y="5436"/>
                    <a:pt x="37914" y="0"/>
                    <a:pt x="515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1975845" cy="21484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10260213" y="1798111"/>
            <a:ext cx="6496138" cy="6690779"/>
          </a:xfrm>
          <a:custGeom>
            <a:avLst/>
            <a:gdLst/>
            <a:ahLst/>
            <a:cxnLst/>
            <a:rect l="l" t="t" r="r" b="b"/>
            <a:pathLst>
              <a:path w="6496138" h="6690779">
                <a:moveTo>
                  <a:pt x="0" y="0"/>
                </a:moveTo>
                <a:lnTo>
                  <a:pt x="6496138" y="0"/>
                </a:lnTo>
                <a:lnTo>
                  <a:pt x="6496138" y="6690778"/>
                </a:lnTo>
                <a:lnTo>
                  <a:pt x="0" y="66907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-280364" flipH="1">
            <a:off x="-4348962" y="-4718454"/>
            <a:ext cx="13625918" cy="12347811"/>
          </a:xfrm>
          <a:custGeom>
            <a:avLst/>
            <a:gdLst/>
            <a:ahLst/>
            <a:cxnLst/>
            <a:rect l="l" t="t" r="r" b="b"/>
            <a:pathLst>
              <a:path w="13625918" h="12347811">
                <a:moveTo>
                  <a:pt x="13625918" y="0"/>
                </a:moveTo>
                <a:lnTo>
                  <a:pt x="0" y="0"/>
                </a:lnTo>
                <a:lnTo>
                  <a:pt x="0" y="12347811"/>
                </a:lnTo>
                <a:lnTo>
                  <a:pt x="13625918" y="12347811"/>
                </a:lnTo>
                <a:lnTo>
                  <a:pt x="1362591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404192" y="8804562"/>
            <a:ext cx="2316629" cy="2287145"/>
          </a:xfrm>
          <a:custGeom>
            <a:avLst/>
            <a:gdLst/>
            <a:ahLst/>
            <a:cxnLst/>
            <a:rect l="l" t="t" r="r" b="b"/>
            <a:pathLst>
              <a:path w="2316629" h="2287145">
                <a:moveTo>
                  <a:pt x="0" y="0"/>
                </a:moveTo>
                <a:lnTo>
                  <a:pt x="2316629" y="0"/>
                </a:lnTo>
                <a:lnTo>
                  <a:pt x="2316629" y="2287145"/>
                </a:lnTo>
                <a:lnTo>
                  <a:pt x="0" y="228714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16059" y="1407587"/>
            <a:ext cx="8421295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600" b="1" dirty="0">
                <a:solidFill>
                  <a:srgbClr val="010440"/>
                </a:solidFill>
                <a:latin typeface="Times New Roman" panose="02020603050405020304" pitchFamily="18" charset="0"/>
                <a:ea typeface="Bricolage Grotesque Bold"/>
                <a:cs typeface="Times New Roman" panose="02020603050405020304" pitchFamily="18" charset="0"/>
                <a:sym typeface="Bricolage Grotesque Bold"/>
              </a:rPr>
              <a:t>Technical Approach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38145" y="2371742"/>
            <a:ext cx="8172843" cy="7991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800" dirty="0">
                <a:solidFill>
                  <a:srgbClr val="01044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Our technical architecture is built for speed, scalability and simplicity:</a:t>
            </a:r>
          </a:p>
          <a:p>
            <a:pPr algn="l"/>
            <a:endParaRPr lang="en-US" sz="2800" dirty="0">
              <a:solidFill>
                <a:srgbClr val="010440"/>
              </a:solidFill>
              <a:latin typeface="Times New Roman" panose="02020603050405020304" pitchFamily="18" charset="0"/>
              <a:ea typeface="Bricolage Grotesque"/>
              <a:cs typeface="Times New Roman" panose="02020603050405020304" pitchFamily="18" charset="0"/>
              <a:sym typeface="Bricolage Grotesque"/>
            </a:endParaRPr>
          </a:p>
          <a:p>
            <a:pPr algn="l"/>
            <a:r>
              <a:rPr lang="en-US" sz="3200" b="1" dirty="0">
                <a:solidFill>
                  <a:srgbClr val="01044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Frontend: </a:t>
            </a:r>
            <a:r>
              <a:rPr lang="en-US" sz="2800" dirty="0" err="1">
                <a:solidFill>
                  <a:srgbClr val="01044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React.js</a:t>
            </a:r>
            <a:r>
              <a:rPr lang="en-US" sz="2800" dirty="0">
                <a:solidFill>
                  <a:srgbClr val="01044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with Tailwind CSS for a responsive web UI.</a:t>
            </a:r>
          </a:p>
          <a:p>
            <a:pPr algn="l"/>
            <a:r>
              <a:rPr lang="en-US" sz="3200" b="1" dirty="0">
                <a:solidFill>
                  <a:srgbClr val="01044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Backend: </a:t>
            </a:r>
            <a:r>
              <a:rPr lang="en-US" sz="2800" dirty="0">
                <a:solidFill>
                  <a:srgbClr val="01044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JavaScript/ TypeScript</a:t>
            </a:r>
          </a:p>
          <a:p>
            <a:pPr algn="l"/>
            <a:r>
              <a:rPr lang="en-US" sz="3200" b="1" dirty="0">
                <a:solidFill>
                  <a:srgbClr val="01044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AI Layer: </a:t>
            </a:r>
            <a:r>
              <a:rPr lang="en-US" sz="2800" dirty="0">
                <a:solidFill>
                  <a:srgbClr val="01044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We use RAG (Retrieval-Augmented Generation) with a vector store + Gemini API for accurate, context-aware responses.</a:t>
            </a:r>
          </a:p>
          <a:p>
            <a:pPr algn="l"/>
            <a:r>
              <a:rPr lang="en-US" sz="3200" b="1" dirty="0">
                <a:solidFill>
                  <a:srgbClr val="01044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Voice Interaction: </a:t>
            </a:r>
            <a:r>
              <a:rPr lang="en-US" sz="2800" dirty="0">
                <a:solidFill>
                  <a:srgbClr val="01044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Browser’s Speech-to-Text + Text-to-Speech to enable voice-driven AI counselling sessions.</a:t>
            </a:r>
            <a:endParaRPr lang="en-US" sz="3200" b="1" dirty="0">
              <a:solidFill>
                <a:srgbClr val="010440"/>
              </a:solidFill>
              <a:latin typeface="Times New Roman" panose="02020603050405020304" pitchFamily="18" charset="0"/>
              <a:ea typeface="Bricolage Grotesque"/>
              <a:cs typeface="Times New Roman" panose="02020603050405020304" pitchFamily="18" charset="0"/>
              <a:sym typeface="Bricolage Grotesque"/>
            </a:endParaRPr>
          </a:p>
          <a:p>
            <a:pPr algn="l"/>
            <a:r>
              <a:rPr lang="en-US" sz="3200" b="1" dirty="0">
                <a:solidFill>
                  <a:srgbClr val="01044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Database: </a:t>
            </a:r>
            <a:r>
              <a:rPr lang="en-US" sz="2800" dirty="0">
                <a:solidFill>
                  <a:srgbClr val="01044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PostgreSQL (cloud-hosted) stores user assessments, session bookings, chat logs and resource metadata.</a:t>
            </a:r>
          </a:p>
          <a:p>
            <a:pPr algn="l"/>
            <a:r>
              <a:rPr lang="en-US" sz="2800" b="1" dirty="0">
                <a:solidFill>
                  <a:srgbClr val="01044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Deployment: </a:t>
            </a:r>
            <a:r>
              <a:rPr lang="en-US" sz="2800" dirty="0">
                <a:solidFill>
                  <a:srgbClr val="01044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Quick demo via Render/</a:t>
            </a:r>
            <a:r>
              <a:rPr lang="en-US" sz="2800" dirty="0" err="1">
                <a:solidFill>
                  <a:srgbClr val="01044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Vercel</a:t>
            </a:r>
            <a:r>
              <a:rPr lang="en-US" sz="2800" dirty="0">
                <a:solidFill>
                  <a:srgbClr val="01044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,  architecture ready for scale in future.</a:t>
            </a:r>
          </a:p>
          <a:p>
            <a:pPr algn="l">
              <a:lnSpc>
                <a:spcPts val="2799"/>
              </a:lnSpc>
            </a:pPr>
            <a:endParaRPr lang="en-US" sz="2800" dirty="0">
              <a:solidFill>
                <a:srgbClr val="010440"/>
              </a:solidFill>
              <a:latin typeface="Times New Roman" panose="02020603050405020304" pitchFamily="18" charset="0"/>
              <a:ea typeface="Bricolage Grotesque"/>
              <a:cs typeface="Times New Roman" panose="02020603050405020304" pitchFamily="18" charset="0"/>
              <a:sym typeface="Bricolage Grotesque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0" y="-8954960"/>
            <a:ext cx="7820002" cy="9983660"/>
          </a:xfrm>
          <a:custGeom>
            <a:avLst/>
            <a:gdLst/>
            <a:ahLst/>
            <a:cxnLst/>
            <a:rect l="l" t="t" r="r" b="b"/>
            <a:pathLst>
              <a:path w="7820002" h="9983660">
                <a:moveTo>
                  <a:pt x="0" y="0"/>
                </a:moveTo>
                <a:lnTo>
                  <a:pt x="7820002" y="0"/>
                </a:lnTo>
                <a:lnTo>
                  <a:pt x="7820002" y="9983660"/>
                </a:lnTo>
                <a:lnTo>
                  <a:pt x="0" y="99836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r="-27668"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10800000">
            <a:off x="628934" y="-357302"/>
            <a:ext cx="5765711" cy="1488602"/>
          </a:xfrm>
          <a:custGeom>
            <a:avLst/>
            <a:gdLst/>
            <a:ahLst/>
            <a:cxnLst/>
            <a:rect l="l" t="t" r="r" b="b"/>
            <a:pathLst>
              <a:path w="5765711" h="1488602">
                <a:moveTo>
                  <a:pt x="0" y="0"/>
                </a:moveTo>
                <a:lnTo>
                  <a:pt x="5765711" y="0"/>
                </a:lnTo>
                <a:lnTo>
                  <a:pt x="5765711" y="1488602"/>
                </a:lnTo>
                <a:lnTo>
                  <a:pt x="0" y="148860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2081086">
            <a:off x="2741907" y="-1540159"/>
            <a:ext cx="2875275" cy="2692303"/>
          </a:xfrm>
          <a:custGeom>
            <a:avLst/>
            <a:gdLst/>
            <a:ahLst/>
            <a:cxnLst/>
            <a:rect l="l" t="t" r="r" b="b"/>
            <a:pathLst>
              <a:path w="2875275" h="2692303">
                <a:moveTo>
                  <a:pt x="0" y="0"/>
                </a:moveTo>
                <a:lnTo>
                  <a:pt x="2875275" y="0"/>
                </a:lnTo>
                <a:lnTo>
                  <a:pt x="2875275" y="2692302"/>
                </a:lnTo>
                <a:lnTo>
                  <a:pt x="0" y="269230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8044903" y="-3124844"/>
            <a:ext cx="7820002" cy="9983660"/>
          </a:xfrm>
          <a:custGeom>
            <a:avLst/>
            <a:gdLst/>
            <a:ahLst/>
            <a:cxnLst/>
            <a:rect l="l" t="t" r="r" b="b"/>
            <a:pathLst>
              <a:path w="7820002" h="9983660">
                <a:moveTo>
                  <a:pt x="0" y="0"/>
                </a:moveTo>
                <a:lnTo>
                  <a:pt x="7820003" y="0"/>
                </a:lnTo>
                <a:lnTo>
                  <a:pt x="7820003" y="9983660"/>
                </a:lnTo>
                <a:lnTo>
                  <a:pt x="0" y="9983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27668"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5400000">
            <a:off x="18531986" y="-3124844"/>
            <a:ext cx="7820002" cy="9983660"/>
          </a:xfrm>
          <a:custGeom>
            <a:avLst/>
            <a:gdLst/>
            <a:ahLst/>
            <a:cxnLst/>
            <a:rect l="l" t="t" r="r" b="b"/>
            <a:pathLst>
              <a:path w="7820002" h="9983660">
                <a:moveTo>
                  <a:pt x="0" y="0"/>
                </a:moveTo>
                <a:lnTo>
                  <a:pt x="7820002" y="0"/>
                </a:lnTo>
                <a:lnTo>
                  <a:pt x="7820002" y="9983660"/>
                </a:lnTo>
                <a:lnTo>
                  <a:pt x="0" y="9983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27668"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980236" y="3334702"/>
            <a:ext cx="1558498" cy="1501190"/>
          </a:xfrm>
          <a:custGeom>
            <a:avLst/>
            <a:gdLst/>
            <a:ahLst/>
            <a:cxnLst/>
            <a:rect l="l" t="t" r="r" b="b"/>
            <a:pathLst>
              <a:path w="1558498" h="1501190">
                <a:moveTo>
                  <a:pt x="0" y="0"/>
                </a:moveTo>
                <a:lnTo>
                  <a:pt x="1558499" y="0"/>
                </a:lnTo>
                <a:lnTo>
                  <a:pt x="1558499" y="1501190"/>
                </a:lnTo>
                <a:lnTo>
                  <a:pt x="0" y="15011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387993" y="3495672"/>
            <a:ext cx="1558498" cy="1501190"/>
          </a:xfrm>
          <a:custGeom>
            <a:avLst/>
            <a:gdLst/>
            <a:ahLst/>
            <a:cxnLst/>
            <a:rect l="l" t="t" r="r" b="b"/>
            <a:pathLst>
              <a:path w="1558498" h="1501190">
                <a:moveTo>
                  <a:pt x="0" y="0"/>
                </a:moveTo>
                <a:lnTo>
                  <a:pt x="1558499" y="0"/>
                </a:lnTo>
                <a:lnTo>
                  <a:pt x="1558499" y="1501190"/>
                </a:lnTo>
                <a:lnTo>
                  <a:pt x="0" y="15011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39707" y="6567562"/>
            <a:ext cx="1558498" cy="1501190"/>
          </a:xfrm>
          <a:custGeom>
            <a:avLst/>
            <a:gdLst/>
            <a:ahLst/>
            <a:cxnLst/>
            <a:rect l="l" t="t" r="r" b="b"/>
            <a:pathLst>
              <a:path w="1558498" h="1501190">
                <a:moveTo>
                  <a:pt x="0" y="0"/>
                </a:moveTo>
                <a:lnTo>
                  <a:pt x="1558499" y="0"/>
                </a:lnTo>
                <a:lnTo>
                  <a:pt x="1558499" y="1501190"/>
                </a:lnTo>
                <a:lnTo>
                  <a:pt x="0" y="15011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387993" y="6567562"/>
            <a:ext cx="1558498" cy="1501190"/>
          </a:xfrm>
          <a:custGeom>
            <a:avLst/>
            <a:gdLst/>
            <a:ahLst/>
            <a:cxnLst/>
            <a:rect l="l" t="t" r="r" b="b"/>
            <a:pathLst>
              <a:path w="1558498" h="1501190">
                <a:moveTo>
                  <a:pt x="0" y="0"/>
                </a:moveTo>
                <a:lnTo>
                  <a:pt x="1558499" y="0"/>
                </a:lnTo>
                <a:lnTo>
                  <a:pt x="1558499" y="1501190"/>
                </a:lnTo>
                <a:lnTo>
                  <a:pt x="0" y="15011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400000">
            <a:off x="14410256" y="-82400"/>
            <a:ext cx="5139831" cy="3624759"/>
          </a:xfrm>
          <a:custGeom>
            <a:avLst/>
            <a:gdLst/>
            <a:ahLst/>
            <a:cxnLst/>
            <a:rect l="l" t="t" r="r" b="b"/>
            <a:pathLst>
              <a:path w="5139831" h="3624759">
                <a:moveTo>
                  <a:pt x="0" y="0"/>
                </a:moveTo>
                <a:lnTo>
                  <a:pt x="5139830" y="0"/>
                </a:lnTo>
                <a:lnTo>
                  <a:pt x="5139830" y="3624760"/>
                </a:lnTo>
                <a:lnTo>
                  <a:pt x="0" y="36247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2822" r="-113299" b="-12822"/>
            </a:stretch>
          </a:blipFill>
        </p:spPr>
      </p:sp>
      <p:sp>
        <p:nvSpPr>
          <p:cNvPr id="9" name="Freeform 9"/>
          <p:cNvSpPr/>
          <p:nvPr/>
        </p:nvSpPr>
        <p:spPr>
          <a:xfrm rot="-5400000">
            <a:off x="-3049977" y="54606"/>
            <a:ext cx="6053869" cy="3624759"/>
          </a:xfrm>
          <a:custGeom>
            <a:avLst/>
            <a:gdLst/>
            <a:ahLst/>
            <a:cxnLst/>
            <a:rect l="l" t="t" r="r" b="b"/>
            <a:pathLst>
              <a:path w="6053869" h="3624759">
                <a:moveTo>
                  <a:pt x="0" y="0"/>
                </a:moveTo>
                <a:lnTo>
                  <a:pt x="6053868" y="0"/>
                </a:lnTo>
                <a:lnTo>
                  <a:pt x="6053868" y="3624759"/>
                </a:lnTo>
                <a:lnTo>
                  <a:pt x="0" y="36247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3798" t="-13760" b="-13760"/>
            </a:stretch>
          </a:blipFill>
        </p:spPr>
      </p:sp>
      <p:sp>
        <p:nvSpPr>
          <p:cNvPr id="10" name="Freeform 10"/>
          <p:cNvSpPr/>
          <p:nvPr/>
        </p:nvSpPr>
        <p:spPr>
          <a:xfrm rot="130791" flipV="1">
            <a:off x="-700004" y="8222241"/>
            <a:ext cx="12990186" cy="5810156"/>
          </a:xfrm>
          <a:custGeom>
            <a:avLst/>
            <a:gdLst/>
            <a:ahLst/>
            <a:cxnLst/>
            <a:rect l="l" t="t" r="r" b="b"/>
            <a:pathLst>
              <a:path w="12990186" h="5810156">
                <a:moveTo>
                  <a:pt x="0" y="5810156"/>
                </a:moveTo>
                <a:lnTo>
                  <a:pt x="12990186" y="5810156"/>
                </a:lnTo>
                <a:lnTo>
                  <a:pt x="12990186" y="0"/>
                </a:lnTo>
                <a:lnTo>
                  <a:pt x="0" y="0"/>
                </a:lnTo>
                <a:lnTo>
                  <a:pt x="0" y="5810156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72501" flipH="1" flipV="1">
            <a:off x="5742546" y="8222241"/>
            <a:ext cx="12990186" cy="5810156"/>
          </a:xfrm>
          <a:custGeom>
            <a:avLst/>
            <a:gdLst/>
            <a:ahLst/>
            <a:cxnLst/>
            <a:rect l="l" t="t" r="r" b="b"/>
            <a:pathLst>
              <a:path w="12990186" h="5810156">
                <a:moveTo>
                  <a:pt x="12990186" y="5810156"/>
                </a:moveTo>
                <a:lnTo>
                  <a:pt x="0" y="5810156"/>
                </a:lnTo>
                <a:lnTo>
                  <a:pt x="0" y="0"/>
                </a:lnTo>
                <a:lnTo>
                  <a:pt x="12990186" y="0"/>
                </a:lnTo>
                <a:lnTo>
                  <a:pt x="12990186" y="5810156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120209" y="1587105"/>
            <a:ext cx="12047583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9600" b="1" dirty="0">
                <a:solidFill>
                  <a:srgbClr val="010440"/>
                </a:solidFill>
                <a:latin typeface="Times New Roman" panose="02020603050405020304" pitchFamily="18" charset="0"/>
                <a:ea typeface="Bricolage Grotesque Bold"/>
                <a:cs typeface="Times New Roman" panose="02020603050405020304" pitchFamily="18" charset="0"/>
                <a:sym typeface="Bricolage Grotesque Bold"/>
              </a:rPr>
              <a:t>Feasibility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73557" y="3852530"/>
            <a:ext cx="1019976" cy="565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3999" b="1" dirty="0">
                <a:solidFill>
                  <a:srgbClr val="010440"/>
                </a:solidFill>
                <a:latin typeface="Times New Roman" panose="02020603050405020304" pitchFamily="18" charset="0"/>
                <a:ea typeface="Bricolage Grotesque Bold"/>
                <a:cs typeface="Times New Roman" panose="02020603050405020304" pitchFamily="18" charset="0"/>
                <a:sym typeface="Bricolage Grotesque Bold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582390" y="3996809"/>
            <a:ext cx="1109687" cy="565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3999" b="1" dirty="0">
                <a:solidFill>
                  <a:srgbClr val="010440"/>
                </a:solidFill>
                <a:latin typeface="Times New Roman" panose="02020603050405020304" pitchFamily="18" charset="0"/>
                <a:ea typeface="Bricolage Grotesque Bold"/>
                <a:cs typeface="Times New Roman" panose="02020603050405020304" pitchFamily="18" charset="0"/>
                <a:sym typeface="Bricolage Grotesque Bold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08969" y="7054595"/>
            <a:ext cx="1019976" cy="565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3999" b="1">
                <a:solidFill>
                  <a:srgbClr val="010440"/>
                </a:solidFill>
                <a:latin typeface="Times New Roman" panose="02020603050405020304" pitchFamily="18" charset="0"/>
                <a:ea typeface="Bricolage Grotesque Bold"/>
                <a:cs typeface="Times New Roman" panose="02020603050405020304" pitchFamily="18" charset="0"/>
                <a:sym typeface="Bricolage Grotesque Bold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12399" y="7054595"/>
            <a:ext cx="1109687" cy="565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3999" b="1">
                <a:solidFill>
                  <a:srgbClr val="010440"/>
                </a:solidFill>
                <a:latin typeface="Times New Roman" panose="02020603050405020304" pitchFamily="18" charset="0"/>
                <a:ea typeface="Bricolage Grotesque Bold"/>
                <a:cs typeface="Times New Roman" panose="02020603050405020304" pitchFamily="18" charset="0"/>
                <a:sym typeface="Bricolage Grotesque Bold"/>
              </a:rPr>
              <a:t>04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695011" y="3115532"/>
            <a:ext cx="5331111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3600" dirty="0">
                <a:solidFill>
                  <a:srgbClr val="01044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Using SaaS-AI tools (Gemini API) means we don’t build our own model from scratch, reducing development time.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170896" y="3171377"/>
            <a:ext cx="5331111" cy="2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3600" dirty="0">
                <a:solidFill>
                  <a:srgbClr val="01044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By leveraging existing frameworks (React, Type script) we retain familiarly and reusability.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702579" y="6707744"/>
            <a:ext cx="5331111" cy="3323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3600" dirty="0">
                <a:solidFill>
                  <a:srgbClr val="01044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The initial MVP can function with core features: chatbot, questionnaire, basic resource hub — enabling demo readiness in ~6 hours.</a:t>
            </a:r>
          </a:p>
          <a:p>
            <a:pPr algn="l"/>
            <a:endParaRPr lang="en-US" sz="3600" dirty="0">
              <a:solidFill>
                <a:srgbClr val="010440"/>
              </a:solidFill>
              <a:latin typeface="Times New Roman" panose="02020603050405020304" pitchFamily="18" charset="0"/>
              <a:ea typeface="Bricolage Grotesque"/>
              <a:cs typeface="Times New Roman" panose="02020603050405020304" pitchFamily="18" charset="0"/>
              <a:sym typeface="Bricolage Grotesque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170897" y="6675382"/>
            <a:ext cx="5331111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3600" dirty="0">
                <a:solidFill>
                  <a:srgbClr val="01044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We chose PostgreSQL + simple data models to keep setup lightweight but production-ready.</a:t>
            </a:r>
          </a:p>
          <a:p>
            <a:pPr algn="l"/>
            <a:endParaRPr lang="en-US" sz="3600" dirty="0">
              <a:solidFill>
                <a:srgbClr val="010440"/>
              </a:solidFill>
              <a:latin typeface="Times New Roman" panose="02020603050405020304" pitchFamily="18" charset="0"/>
              <a:ea typeface="Bricolage Grotesque"/>
              <a:cs typeface="Times New Roman" panose="02020603050405020304" pitchFamily="18" charset="0"/>
              <a:sym typeface="Bricolage Grotesq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E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238025" y="-297365"/>
            <a:ext cx="9769067" cy="10881729"/>
          </a:xfrm>
          <a:custGeom>
            <a:avLst/>
            <a:gdLst/>
            <a:ahLst/>
            <a:cxnLst/>
            <a:rect l="l" t="t" r="r" b="b"/>
            <a:pathLst>
              <a:path w="9769067" h="10881729">
                <a:moveTo>
                  <a:pt x="9769067" y="0"/>
                </a:moveTo>
                <a:lnTo>
                  <a:pt x="0" y="0"/>
                </a:lnTo>
                <a:lnTo>
                  <a:pt x="0" y="10881730"/>
                </a:lnTo>
                <a:lnTo>
                  <a:pt x="9769067" y="10881730"/>
                </a:lnTo>
                <a:lnTo>
                  <a:pt x="976906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096485" y="-565325"/>
            <a:ext cx="12883997" cy="1021467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749"/>
              </a:lnSpc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8120690" y="5044508"/>
            <a:ext cx="1142050" cy="1142050"/>
            <a:chOff x="27366" y="41488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27366" y="41488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985322" y="2416468"/>
            <a:ext cx="1142050" cy="114205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>
            <a:off x="2805833" y="1306402"/>
            <a:ext cx="5624280" cy="3497279"/>
          </a:xfrm>
          <a:custGeom>
            <a:avLst/>
            <a:gdLst/>
            <a:ahLst/>
            <a:cxnLst/>
            <a:rect l="l" t="t" r="r" b="b"/>
            <a:pathLst>
              <a:path w="5624280" h="3497279">
                <a:moveTo>
                  <a:pt x="0" y="0"/>
                </a:moveTo>
                <a:lnTo>
                  <a:pt x="5624280" y="0"/>
                </a:lnTo>
                <a:lnTo>
                  <a:pt x="5624280" y="3497280"/>
                </a:lnTo>
                <a:lnTo>
                  <a:pt x="0" y="34972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061130" y="5409097"/>
            <a:ext cx="588885" cy="527855"/>
          </a:xfrm>
          <a:custGeom>
            <a:avLst/>
            <a:gdLst/>
            <a:ahLst/>
            <a:cxnLst/>
            <a:rect l="l" t="t" r="r" b="b"/>
            <a:pathLst>
              <a:path w="588885" h="527855">
                <a:moveTo>
                  <a:pt x="0" y="0"/>
                </a:moveTo>
                <a:lnTo>
                  <a:pt x="588885" y="0"/>
                </a:lnTo>
                <a:lnTo>
                  <a:pt x="588885" y="527855"/>
                </a:lnTo>
                <a:lnTo>
                  <a:pt x="0" y="5278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473119" y="5417604"/>
            <a:ext cx="437192" cy="395857"/>
          </a:xfrm>
          <a:custGeom>
            <a:avLst/>
            <a:gdLst/>
            <a:ahLst/>
            <a:cxnLst/>
            <a:rect l="l" t="t" r="r" b="b"/>
            <a:pathLst>
              <a:path w="437192" h="395857">
                <a:moveTo>
                  <a:pt x="0" y="0"/>
                </a:moveTo>
                <a:lnTo>
                  <a:pt x="437192" y="0"/>
                </a:lnTo>
                <a:lnTo>
                  <a:pt x="437192" y="395857"/>
                </a:lnTo>
                <a:lnTo>
                  <a:pt x="0" y="3958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3288159" y="2818042"/>
            <a:ext cx="536375" cy="422273"/>
          </a:xfrm>
          <a:custGeom>
            <a:avLst/>
            <a:gdLst/>
            <a:ahLst/>
            <a:cxnLst/>
            <a:rect l="l" t="t" r="r" b="b"/>
            <a:pathLst>
              <a:path w="536375" h="422273">
                <a:moveTo>
                  <a:pt x="0" y="0"/>
                </a:moveTo>
                <a:lnTo>
                  <a:pt x="536375" y="0"/>
                </a:lnTo>
                <a:lnTo>
                  <a:pt x="536375" y="422273"/>
                </a:lnTo>
                <a:lnTo>
                  <a:pt x="0" y="4222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2784547" y="4964948"/>
            <a:ext cx="1142050" cy="114205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Freeform 19"/>
          <p:cNvSpPr/>
          <p:nvPr/>
        </p:nvSpPr>
        <p:spPr>
          <a:xfrm rot="5400000">
            <a:off x="18531986" y="-3124844"/>
            <a:ext cx="7820002" cy="9983660"/>
          </a:xfrm>
          <a:custGeom>
            <a:avLst/>
            <a:gdLst/>
            <a:ahLst/>
            <a:cxnLst/>
            <a:rect l="l" t="t" r="r" b="b"/>
            <a:pathLst>
              <a:path w="7820002" h="9983660">
                <a:moveTo>
                  <a:pt x="0" y="0"/>
                </a:moveTo>
                <a:lnTo>
                  <a:pt x="7820002" y="0"/>
                </a:lnTo>
                <a:lnTo>
                  <a:pt x="7820002" y="9983660"/>
                </a:lnTo>
                <a:lnTo>
                  <a:pt x="0" y="998366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r="-27668"/>
            </a:stretch>
          </a:blipFill>
          <a:ln cap="sq">
            <a:noFill/>
            <a:prstDash val="solid"/>
            <a:miter/>
          </a:ln>
        </p:spPr>
      </p:sp>
      <p:sp>
        <p:nvSpPr>
          <p:cNvPr id="20" name="Freeform 20"/>
          <p:cNvSpPr/>
          <p:nvPr/>
        </p:nvSpPr>
        <p:spPr>
          <a:xfrm rot="5400000">
            <a:off x="5146749" y="9926719"/>
            <a:ext cx="7820002" cy="6575093"/>
          </a:xfrm>
          <a:custGeom>
            <a:avLst/>
            <a:gdLst/>
            <a:ahLst/>
            <a:cxnLst/>
            <a:rect l="l" t="t" r="r" b="b"/>
            <a:pathLst>
              <a:path w="7820002" h="6575093">
                <a:moveTo>
                  <a:pt x="0" y="0"/>
                </a:moveTo>
                <a:lnTo>
                  <a:pt x="7820003" y="0"/>
                </a:lnTo>
                <a:lnTo>
                  <a:pt x="7820003" y="6575092"/>
                </a:lnTo>
                <a:lnTo>
                  <a:pt x="0" y="65750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r="-27668" b="-51840"/>
            </a:stretch>
          </a:blipFill>
          <a:ln cap="sq">
            <a:noFill/>
            <a:prstDash val="solid"/>
            <a:miter/>
          </a:ln>
        </p:spPr>
      </p:sp>
      <p:sp>
        <p:nvSpPr>
          <p:cNvPr id="21" name="Freeform 21"/>
          <p:cNvSpPr/>
          <p:nvPr/>
        </p:nvSpPr>
        <p:spPr>
          <a:xfrm>
            <a:off x="15879278" y="-953552"/>
            <a:ext cx="2385472" cy="6097052"/>
          </a:xfrm>
          <a:custGeom>
            <a:avLst/>
            <a:gdLst/>
            <a:ahLst/>
            <a:cxnLst/>
            <a:rect l="l" t="t" r="r" b="b"/>
            <a:pathLst>
              <a:path w="2385472" h="6097052">
                <a:moveTo>
                  <a:pt x="0" y="0"/>
                </a:moveTo>
                <a:lnTo>
                  <a:pt x="2385472" y="0"/>
                </a:lnTo>
                <a:lnTo>
                  <a:pt x="2385472" y="6097052"/>
                </a:lnTo>
                <a:lnTo>
                  <a:pt x="0" y="609705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-6788899">
            <a:off x="15007278" y="-599850"/>
            <a:ext cx="3056076" cy="3464611"/>
          </a:xfrm>
          <a:custGeom>
            <a:avLst/>
            <a:gdLst/>
            <a:ahLst/>
            <a:cxnLst/>
            <a:rect l="l" t="t" r="r" b="b"/>
            <a:pathLst>
              <a:path w="3056076" h="3464611">
                <a:moveTo>
                  <a:pt x="0" y="0"/>
                </a:moveTo>
                <a:lnTo>
                  <a:pt x="3056075" y="0"/>
                </a:lnTo>
                <a:lnTo>
                  <a:pt x="3056075" y="3464611"/>
                </a:lnTo>
                <a:lnTo>
                  <a:pt x="0" y="346461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6261145" y="9066139"/>
            <a:ext cx="5765711" cy="1488602"/>
          </a:xfrm>
          <a:custGeom>
            <a:avLst/>
            <a:gdLst/>
            <a:ahLst/>
            <a:cxnLst/>
            <a:rect l="l" t="t" r="r" b="b"/>
            <a:pathLst>
              <a:path w="5765711" h="1488602">
                <a:moveTo>
                  <a:pt x="0" y="0"/>
                </a:moveTo>
                <a:lnTo>
                  <a:pt x="5765710" y="0"/>
                </a:lnTo>
                <a:lnTo>
                  <a:pt x="5765710" y="1488602"/>
                </a:lnTo>
                <a:lnTo>
                  <a:pt x="0" y="148860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8718913">
            <a:off x="7015032" y="8940849"/>
            <a:ext cx="2875275" cy="2692303"/>
          </a:xfrm>
          <a:custGeom>
            <a:avLst/>
            <a:gdLst/>
            <a:ahLst/>
            <a:cxnLst/>
            <a:rect l="l" t="t" r="r" b="b"/>
            <a:pathLst>
              <a:path w="2875275" h="2692303">
                <a:moveTo>
                  <a:pt x="0" y="0"/>
                </a:moveTo>
                <a:lnTo>
                  <a:pt x="2875275" y="0"/>
                </a:lnTo>
                <a:lnTo>
                  <a:pt x="2875275" y="2692302"/>
                </a:lnTo>
                <a:lnTo>
                  <a:pt x="0" y="269230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8886557" y="1797459"/>
            <a:ext cx="6280597" cy="863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7200" b="1" dirty="0">
                <a:solidFill>
                  <a:srgbClr val="010440"/>
                </a:solidFill>
                <a:latin typeface="Times New Roman" panose="02020603050405020304" pitchFamily="18" charset="0"/>
                <a:ea typeface="Bricolage Grotesque Bold"/>
                <a:cs typeface="Times New Roman" panose="02020603050405020304" pitchFamily="18" charset="0"/>
                <a:sym typeface="Bricolage Grotesque Bold"/>
              </a:rPr>
              <a:t>Viability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631746" y="6458564"/>
            <a:ext cx="3923292" cy="179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400" dirty="0">
                <a:solidFill>
                  <a:srgbClr val="01044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We chose PostgreSQL + simple data models to keep setup lightweight but production-ready.</a:t>
            </a:r>
          </a:p>
          <a:p>
            <a:pPr algn="l">
              <a:lnSpc>
                <a:spcPts val="2800"/>
              </a:lnSpc>
            </a:pPr>
            <a:endParaRPr lang="en-US" sz="2400" dirty="0">
              <a:solidFill>
                <a:srgbClr val="010440"/>
              </a:solidFill>
              <a:latin typeface="Times New Roman" panose="02020603050405020304" pitchFamily="18" charset="0"/>
              <a:ea typeface="Bricolage Grotesque"/>
              <a:cs typeface="Times New Roman" panose="02020603050405020304" pitchFamily="18" charset="0"/>
              <a:sym typeface="Bricolage Grotesque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7079839" y="6268266"/>
            <a:ext cx="3923292" cy="287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400" dirty="0">
                <a:solidFill>
                  <a:srgbClr val="01044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Cost-efficient model: Using cloud AI services and web deployment means low infrastructure cost initially; monetization/subsidy options exist (e.g., institutional subscriptions).</a:t>
            </a:r>
          </a:p>
          <a:p>
            <a:pPr algn="l">
              <a:lnSpc>
                <a:spcPts val="2800"/>
              </a:lnSpc>
            </a:pPr>
            <a:endParaRPr lang="en-US" sz="2400" dirty="0">
              <a:solidFill>
                <a:srgbClr val="010440"/>
              </a:solidFill>
              <a:latin typeface="Times New Roman" panose="02020603050405020304" pitchFamily="18" charset="0"/>
              <a:ea typeface="Bricolage Grotesque"/>
              <a:cs typeface="Times New Roman" panose="02020603050405020304" pitchFamily="18" charset="0"/>
              <a:sym typeface="Bricolage Grotesque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2139052" y="3604780"/>
            <a:ext cx="3923292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400" dirty="0">
                <a:solidFill>
                  <a:srgbClr val="01044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Institutional value proposition: Colleges gain analytics on mental-wellness trends, early‐warning signals and reduce counselling burden.</a:t>
            </a:r>
          </a:p>
          <a:p>
            <a:pPr algn="l">
              <a:lnSpc>
                <a:spcPts val="2800"/>
              </a:lnSpc>
            </a:pPr>
            <a:endParaRPr lang="en-US" sz="2400" dirty="0">
              <a:solidFill>
                <a:srgbClr val="010440"/>
              </a:solidFill>
              <a:latin typeface="Times New Roman" panose="02020603050405020304" pitchFamily="18" charset="0"/>
              <a:ea typeface="Bricolage Grotesque"/>
              <a:cs typeface="Times New Roman" panose="02020603050405020304" pitchFamily="18" charset="0"/>
              <a:sym typeface="Bricolage Grotesque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864FFBF-1238-805B-8A27-C58F7F3CD160}"/>
              </a:ext>
            </a:extLst>
          </p:cNvPr>
          <p:cNvSpPr txBox="1"/>
          <p:nvPr/>
        </p:nvSpPr>
        <p:spPr>
          <a:xfrm>
            <a:off x="12065039" y="6721665"/>
            <a:ext cx="45127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size: With millions of higher-education students in India and globally, scalable mental-health platforms have high growth potential.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10A44A5-6617-BB16-AB87-FD438283B70A}"/>
              </a:ext>
            </a:extLst>
          </p:cNvPr>
          <p:cNvSpPr/>
          <p:nvPr/>
        </p:nvSpPr>
        <p:spPr>
          <a:xfrm>
            <a:off x="13230005" y="5534865"/>
            <a:ext cx="1111781" cy="1186799"/>
          </a:xfrm>
          <a:prstGeom prst="ellipse">
            <a:avLst/>
          </a:prstGeom>
          <a:blipFill dpi="0"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499252">
            <a:off x="-5103884" y="1383670"/>
            <a:ext cx="17138109" cy="15530559"/>
          </a:xfrm>
          <a:custGeom>
            <a:avLst/>
            <a:gdLst/>
            <a:ahLst/>
            <a:cxnLst/>
            <a:rect l="l" t="t" r="r" b="b"/>
            <a:pathLst>
              <a:path w="17138109" h="15530559">
                <a:moveTo>
                  <a:pt x="0" y="0"/>
                </a:moveTo>
                <a:lnTo>
                  <a:pt x="17138109" y="0"/>
                </a:lnTo>
                <a:lnTo>
                  <a:pt x="17138109" y="15530559"/>
                </a:lnTo>
                <a:lnTo>
                  <a:pt x="0" y="15530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927326"/>
            <a:ext cx="6456429" cy="5658180"/>
          </a:xfrm>
          <a:custGeom>
            <a:avLst/>
            <a:gdLst/>
            <a:ahLst/>
            <a:cxnLst/>
            <a:rect l="l" t="t" r="r" b="b"/>
            <a:pathLst>
              <a:path w="6456429" h="5658180">
                <a:moveTo>
                  <a:pt x="0" y="0"/>
                </a:moveTo>
                <a:lnTo>
                  <a:pt x="6456429" y="0"/>
                </a:lnTo>
                <a:lnTo>
                  <a:pt x="6456429" y="5658179"/>
                </a:lnTo>
                <a:lnTo>
                  <a:pt x="0" y="56581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4" name="Group 4"/>
          <p:cNvGrpSpPr/>
          <p:nvPr/>
        </p:nvGrpSpPr>
        <p:grpSpPr>
          <a:xfrm>
            <a:off x="7942224" y="3025130"/>
            <a:ext cx="4205311" cy="681299"/>
            <a:chOff x="0" y="0"/>
            <a:chExt cx="1107572" cy="1794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07572" cy="179437"/>
            </a:xfrm>
            <a:custGeom>
              <a:avLst/>
              <a:gdLst/>
              <a:ahLst/>
              <a:cxnLst/>
              <a:rect l="l" t="t" r="r" b="b"/>
              <a:pathLst>
                <a:path w="1107572" h="179437">
                  <a:moveTo>
                    <a:pt x="89718" y="0"/>
                  </a:moveTo>
                  <a:lnTo>
                    <a:pt x="1017853" y="0"/>
                  </a:lnTo>
                  <a:cubicBezTo>
                    <a:pt x="1041648" y="0"/>
                    <a:pt x="1064468" y="9452"/>
                    <a:pt x="1081294" y="26278"/>
                  </a:cubicBezTo>
                  <a:cubicBezTo>
                    <a:pt x="1098119" y="43103"/>
                    <a:pt x="1107572" y="65924"/>
                    <a:pt x="1107572" y="89718"/>
                  </a:cubicBezTo>
                  <a:lnTo>
                    <a:pt x="1107572" y="89718"/>
                  </a:lnTo>
                  <a:cubicBezTo>
                    <a:pt x="1107572" y="113513"/>
                    <a:pt x="1098119" y="136333"/>
                    <a:pt x="1081294" y="153159"/>
                  </a:cubicBezTo>
                  <a:cubicBezTo>
                    <a:pt x="1064468" y="169984"/>
                    <a:pt x="1041648" y="179437"/>
                    <a:pt x="1017853" y="179437"/>
                  </a:cubicBezTo>
                  <a:lnTo>
                    <a:pt x="89718" y="179437"/>
                  </a:lnTo>
                  <a:cubicBezTo>
                    <a:pt x="65924" y="179437"/>
                    <a:pt x="43103" y="169984"/>
                    <a:pt x="26278" y="153159"/>
                  </a:cubicBezTo>
                  <a:cubicBezTo>
                    <a:pt x="9452" y="136333"/>
                    <a:pt x="0" y="113513"/>
                    <a:pt x="0" y="89718"/>
                  </a:cubicBezTo>
                  <a:lnTo>
                    <a:pt x="0" y="89718"/>
                  </a:lnTo>
                  <a:cubicBezTo>
                    <a:pt x="0" y="65924"/>
                    <a:pt x="9452" y="43103"/>
                    <a:pt x="26278" y="26278"/>
                  </a:cubicBezTo>
                  <a:cubicBezTo>
                    <a:pt x="43103" y="9452"/>
                    <a:pt x="65924" y="0"/>
                    <a:pt x="89718" y="0"/>
                  </a:cubicBezTo>
                  <a:close/>
                </a:path>
              </a:pathLst>
            </a:custGeom>
            <a:solidFill>
              <a:srgbClr val="B0E7E1"/>
            </a:solidFill>
            <a:ln cap="rnd">
              <a:noFill/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19050"/>
              <a:ext cx="1107572" cy="1603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1493640">
            <a:off x="10904388" y="-8082420"/>
            <a:ext cx="9572030" cy="12716465"/>
          </a:xfrm>
          <a:custGeom>
            <a:avLst/>
            <a:gdLst/>
            <a:ahLst/>
            <a:cxnLst/>
            <a:rect l="l" t="t" r="r" b="b"/>
            <a:pathLst>
              <a:path w="9572030" h="12716465">
                <a:moveTo>
                  <a:pt x="0" y="0"/>
                </a:moveTo>
                <a:lnTo>
                  <a:pt x="9572030" y="0"/>
                </a:lnTo>
                <a:lnTo>
                  <a:pt x="9572030" y="12716465"/>
                </a:lnTo>
                <a:lnTo>
                  <a:pt x="0" y="127164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2679925" y="3025130"/>
            <a:ext cx="4205311" cy="681299"/>
            <a:chOff x="0" y="0"/>
            <a:chExt cx="1107572" cy="1794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07572" cy="179437"/>
            </a:xfrm>
            <a:custGeom>
              <a:avLst/>
              <a:gdLst/>
              <a:ahLst/>
              <a:cxnLst/>
              <a:rect l="l" t="t" r="r" b="b"/>
              <a:pathLst>
                <a:path w="1107572" h="179437">
                  <a:moveTo>
                    <a:pt x="89718" y="0"/>
                  </a:moveTo>
                  <a:lnTo>
                    <a:pt x="1017853" y="0"/>
                  </a:lnTo>
                  <a:cubicBezTo>
                    <a:pt x="1041648" y="0"/>
                    <a:pt x="1064468" y="9452"/>
                    <a:pt x="1081294" y="26278"/>
                  </a:cubicBezTo>
                  <a:cubicBezTo>
                    <a:pt x="1098119" y="43103"/>
                    <a:pt x="1107572" y="65924"/>
                    <a:pt x="1107572" y="89718"/>
                  </a:cubicBezTo>
                  <a:lnTo>
                    <a:pt x="1107572" y="89718"/>
                  </a:lnTo>
                  <a:cubicBezTo>
                    <a:pt x="1107572" y="113513"/>
                    <a:pt x="1098119" y="136333"/>
                    <a:pt x="1081294" y="153159"/>
                  </a:cubicBezTo>
                  <a:cubicBezTo>
                    <a:pt x="1064468" y="169984"/>
                    <a:pt x="1041648" y="179437"/>
                    <a:pt x="1017853" y="179437"/>
                  </a:cubicBezTo>
                  <a:lnTo>
                    <a:pt x="89718" y="179437"/>
                  </a:lnTo>
                  <a:cubicBezTo>
                    <a:pt x="65924" y="179437"/>
                    <a:pt x="43103" y="169984"/>
                    <a:pt x="26278" y="153159"/>
                  </a:cubicBezTo>
                  <a:cubicBezTo>
                    <a:pt x="9452" y="136333"/>
                    <a:pt x="0" y="113513"/>
                    <a:pt x="0" y="89718"/>
                  </a:cubicBezTo>
                  <a:lnTo>
                    <a:pt x="0" y="89718"/>
                  </a:lnTo>
                  <a:cubicBezTo>
                    <a:pt x="0" y="65924"/>
                    <a:pt x="9452" y="43103"/>
                    <a:pt x="26278" y="26278"/>
                  </a:cubicBezTo>
                  <a:cubicBezTo>
                    <a:pt x="43103" y="9452"/>
                    <a:pt x="65924" y="0"/>
                    <a:pt x="8971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19050"/>
              <a:ext cx="1107572" cy="1603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965214" y="6271378"/>
            <a:ext cx="4205311" cy="681299"/>
            <a:chOff x="0" y="0"/>
            <a:chExt cx="1107572" cy="17943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07572" cy="179437"/>
            </a:xfrm>
            <a:custGeom>
              <a:avLst/>
              <a:gdLst/>
              <a:ahLst/>
              <a:cxnLst/>
              <a:rect l="l" t="t" r="r" b="b"/>
              <a:pathLst>
                <a:path w="1107572" h="179437">
                  <a:moveTo>
                    <a:pt x="89718" y="0"/>
                  </a:moveTo>
                  <a:lnTo>
                    <a:pt x="1017853" y="0"/>
                  </a:lnTo>
                  <a:cubicBezTo>
                    <a:pt x="1041648" y="0"/>
                    <a:pt x="1064468" y="9452"/>
                    <a:pt x="1081294" y="26278"/>
                  </a:cubicBezTo>
                  <a:cubicBezTo>
                    <a:pt x="1098119" y="43103"/>
                    <a:pt x="1107572" y="65924"/>
                    <a:pt x="1107572" y="89718"/>
                  </a:cubicBezTo>
                  <a:lnTo>
                    <a:pt x="1107572" y="89718"/>
                  </a:lnTo>
                  <a:cubicBezTo>
                    <a:pt x="1107572" y="113513"/>
                    <a:pt x="1098119" y="136333"/>
                    <a:pt x="1081294" y="153159"/>
                  </a:cubicBezTo>
                  <a:cubicBezTo>
                    <a:pt x="1064468" y="169984"/>
                    <a:pt x="1041648" y="179437"/>
                    <a:pt x="1017853" y="179437"/>
                  </a:cubicBezTo>
                  <a:lnTo>
                    <a:pt x="89718" y="179437"/>
                  </a:lnTo>
                  <a:cubicBezTo>
                    <a:pt x="65924" y="179437"/>
                    <a:pt x="43103" y="169984"/>
                    <a:pt x="26278" y="153159"/>
                  </a:cubicBezTo>
                  <a:cubicBezTo>
                    <a:pt x="9452" y="136333"/>
                    <a:pt x="0" y="113513"/>
                    <a:pt x="0" y="89718"/>
                  </a:cubicBezTo>
                  <a:lnTo>
                    <a:pt x="0" y="89718"/>
                  </a:lnTo>
                  <a:cubicBezTo>
                    <a:pt x="0" y="65924"/>
                    <a:pt x="9452" y="43103"/>
                    <a:pt x="26278" y="26278"/>
                  </a:cubicBezTo>
                  <a:cubicBezTo>
                    <a:pt x="43103" y="9452"/>
                    <a:pt x="65924" y="0"/>
                    <a:pt x="8971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19050"/>
              <a:ext cx="1107572" cy="1603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763107" y="6003722"/>
            <a:ext cx="4205311" cy="681299"/>
            <a:chOff x="0" y="0"/>
            <a:chExt cx="1107572" cy="17943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07572" cy="179437"/>
            </a:xfrm>
            <a:custGeom>
              <a:avLst/>
              <a:gdLst/>
              <a:ahLst/>
              <a:cxnLst/>
              <a:rect l="l" t="t" r="r" b="b"/>
              <a:pathLst>
                <a:path w="1107572" h="179437">
                  <a:moveTo>
                    <a:pt x="89718" y="0"/>
                  </a:moveTo>
                  <a:lnTo>
                    <a:pt x="1017853" y="0"/>
                  </a:lnTo>
                  <a:cubicBezTo>
                    <a:pt x="1041648" y="0"/>
                    <a:pt x="1064468" y="9452"/>
                    <a:pt x="1081294" y="26278"/>
                  </a:cubicBezTo>
                  <a:cubicBezTo>
                    <a:pt x="1098119" y="43103"/>
                    <a:pt x="1107572" y="65924"/>
                    <a:pt x="1107572" y="89718"/>
                  </a:cubicBezTo>
                  <a:lnTo>
                    <a:pt x="1107572" y="89718"/>
                  </a:lnTo>
                  <a:cubicBezTo>
                    <a:pt x="1107572" y="113513"/>
                    <a:pt x="1098119" y="136333"/>
                    <a:pt x="1081294" y="153159"/>
                  </a:cubicBezTo>
                  <a:cubicBezTo>
                    <a:pt x="1064468" y="169984"/>
                    <a:pt x="1041648" y="179437"/>
                    <a:pt x="1017853" y="179437"/>
                  </a:cubicBezTo>
                  <a:lnTo>
                    <a:pt x="89718" y="179437"/>
                  </a:lnTo>
                  <a:cubicBezTo>
                    <a:pt x="65924" y="179437"/>
                    <a:pt x="43103" y="169984"/>
                    <a:pt x="26278" y="153159"/>
                  </a:cubicBezTo>
                  <a:cubicBezTo>
                    <a:pt x="9452" y="136333"/>
                    <a:pt x="0" y="113513"/>
                    <a:pt x="0" y="89718"/>
                  </a:cubicBezTo>
                  <a:lnTo>
                    <a:pt x="0" y="89718"/>
                  </a:lnTo>
                  <a:cubicBezTo>
                    <a:pt x="0" y="65924"/>
                    <a:pt x="9452" y="43103"/>
                    <a:pt x="26278" y="26278"/>
                  </a:cubicBezTo>
                  <a:cubicBezTo>
                    <a:pt x="43103" y="9452"/>
                    <a:pt x="65924" y="0"/>
                    <a:pt x="89718" y="0"/>
                  </a:cubicBezTo>
                  <a:close/>
                </a:path>
              </a:pathLst>
            </a:custGeom>
            <a:solidFill>
              <a:srgbClr val="B0E7E1"/>
            </a:solidFill>
            <a:ln cap="rnd">
              <a:noFill/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19050"/>
              <a:ext cx="1107572" cy="1603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4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2314724" y="9030037"/>
            <a:ext cx="7820002" cy="9983660"/>
          </a:xfrm>
          <a:custGeom>
            <a:avLst/>
            <a:gdLst/>
            <a:ahLst/>
            <a:cxnLst/>
            <a:rect l="l" t="t" r="r" b="b"/>
            <a:pathLst>
              <a:path w="7820002" h="9983660">
                <a:moveTo>
                  <a:pt x="0" y="0"/>
                </a:moveTo>
                <a:lnTo>
                  <a:pt x="7820002" y="0"/>
                </a:lnTo>
                <a:lnTo>
                  <a:pt x="7820002" y="9983660"/>
                </a:lnTo>
                <a:lnTo>
                  <a:pt x="0" y="99836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r="-27668"/>
            </a:stretch>
          </a:blipFill>
          <a:ln cap="sq">
            <a:noFill/>
            <a:prstDash val="solid"/>
            <a:miter/>
          </a:ln>
        </p:spPr>
      </p:sp>
      <p:sp>
        <p:nvSpPr>
          <p:cNvPr id="18" name="Freeform 18"/>
          <p:cNvSpPr/>
          <p:nvPr/>
        </p:nvSpPr>
        <p:spPr>
          <a:xfrm>
            <a:off x="-3563088" y="-8954960"/>
            <a:ext cx="7820002" cy="9983660"/>
          </a:xfrm>
          <a:custGeom>
            <a:avLst/>
            <a:gdLst/>
            <a:ahLst/>
            <a:cxnLst/>
            <a:rect l="l" t="t" r="r" b="b"/>
            <a:pathLst>
              <a:path w="7820002" h="9983660">
                <a:moveTo>
                  <a:pt x="0" y="0"/>
                </a:moveTo>
                <a:lnTo>
                  <a:pt x="7820003" y="0"/>
                </a:lnTo>
                <a:lnTo>
                  <a:pt x="7820003" y="9983660"/>
                </a:lnTo>
                <a:lnTo>
                  <a:pt x="0" y="99836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r="-27668"/>
            </a:stretch>
          </a:blipFill>
          <a:ln cap="sq">
            <a:noFill/>
            <a:prstDash val="solid"/>
            <a:miter/>
          </a:ln>
        </p:spPr>
      </p:sp>
      <p:sp>
        <p:nvSpPr>
          <p:cNvPr id="19" name="Freeform 19"/>
          <p:cNvSpPr/>
          <p:nvPr/>
        </p:nvSpPr>
        <p:spPr>
          <a:xfrm>
            <a:off x="12781637" y="7671538"/>
            <a:ext cx="5539020" cy="4357763"/>
          </a:xfrm>
          <a:custGeom>
            <a:avLst/>
            <a:gdLst/>
            <a:ahLst/>
            <a:cxnLst/>
            <a:rect l="l" t="t" r="r" b="b"/>
            <a:pathLst>
              <a:path w="5539020" h="4357763">
                <a:moveTo>
                  <a:pt x="0" y="0"/>
                </a:moveTo>
                <a:lnTo>
                  <a:pt x="5539020" y="0"/>
                </a:lnTo>
                <a:lnTo>
                  <a:pt x="5539020" y="4357763"/>
                </a:lnTo>
                <a:lnTo>
                  <a:pt x="0" y="43577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0875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787094" y="7851187"/>
            <a:ext cx="1894045" cy="2952482"/>
          </a:xfrm>
          <a:custGeom>
            <a:avLst/>
            <a:gdLst/>
            <a:ahLst/>
            <a:cxnLst/>
            <a:rect l="l" t="t" r="r" b="b"/>
            <a:pathLst>
              <a:path w="1894045" h="2952482">
                <a:moveTo>
                  <a:pt x="0" y="0"/>
                </a:moveTo>
                <a:lnTo>
                  <a:pt x="1894045" y="0"/>
                </a:lnTo>
                <a:lnTo>
                  <a:pt x="1894045" y="2952482"/>
                </a:lnTo>
                <a:lnTo>
                  <a:pt x="0" y="295248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1" name="TextBox 21"/>
          <p:cNvSpPr txBox="1"/>
          <p:nvPr/>
        </p:nvSpPr>
        <p:spPr>
          <a:xfrm>
            <a:off x="12993147" y="6776877"/>
            <a:ext cx="4133265" cy="2133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Reduction in un-addressed distress, increased counselling uptake, improved satisfaction scores, lower dropout risk — leading to healthier campuses and brighter futures.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91243" y="1587105"/>
            <a:ext cx="14705515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b="1" dirty="0">
                <a:solidFill>
                  <a:srgbClr val="01044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Impact and Benefits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224243" y="3156211"/>
            <a:ext cx="3923292" cy="438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000" b="1" dirty="0">
                <a:solidFill>
                  <a:srgbClr val="01044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For Students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232719" y="6416628"/>
            <a:ext cx="3923292" cy="438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000" b="1" dirty="0">
                <a:solidFill>
                  <a:srgbClr val="01044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For Society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014310" y="3156211"/>
            <a:ext cx="3923292" cy="438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000" b="1" dirty="0">
                <a:solidFill>
                  <a:srgbClr val="01044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For Institution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045126" y="6094489"/>
            <a:ext cx="3923292" cy="438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000" b="1" dirty="0">
                <a:solidFill>
                  <a:srgbClr val="01044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Key metrics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181459" y="3785832"/>
            <a:ext cx="4133265" cy="2492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Immediate access to empathetic AI counselling, personalized wellness resources and peer support — reducing stigma and improving mental-health outcomes.</a:t>
            </a:r>
          </a:p>
          <a:p>
            <a:pPr algn="l">
              <a:lnSpc>
                <a:spcPts val="2800"/>
              </a:lnSpc>
            </a:pPr>
            <a:endParaRPr lang="en-US" sz="2000" dirty="0">
              <a:solidFill>
                <a:srgbClr val="01044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8155828" y="7094854"/>
            <a:ext cx="4133265" cy="2133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By empowering student mental wellness, we help improve retention, academic performance and long-term professional productivity.</a:t>
            </a:r>
          </a:p>
          <a:p>
            <a:pPr algn="l">
              <a:lnSpc>
                <a:spcPts val="2800"/>
              </a:lnSpc>
            </a:pPr>
            <a:endParaRPr lang="en-US" sz="2000" dirty="0">
              <a:solidFill>
                <a:srgbClr val="01044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3024377" y="3784879"/>
            <a:ext cx="4133265" cy="177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Data-driven insights into student well-being, early detection of risk patterns, and capability to intervene proactively.</a:t>
            </a:r>
          </a:p>
          <a:p>
            <a:pPr algn="l">
              <a:lnSpc>
                <a:spcPts val="2800"/>
              </a:lnSpc>
            </a:pPr>
            <a:endParaRPr lang="en-US" sz="2000" dirty="0">
              <a:solidFill>
                <a:srgbClr val="01044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30" name="Freeform 30"/>
          <p:cNvSpPr/>
          <p:nvPr/>
        </p:nvSpPr>
        <p:spPr>
          <a:xfrm rot="-5522571">
            <a:off x="116826" y="-2133638"/>
            <a:ext cx="2488891" cy="4224427"/>
          </a:xfrm>
          <a:custGeom>
            <a:avLst/>
            <a:gdLst/>
            <a:ahLst/>
            <a:cxnLst/>
            <a:rect l="l" t="t" r="r" b="b"/>
            <a:pathLst>
              <a:path w="2488891" h="4224427">
                <a:moveTo>
                  <a:pt x="0" y="0"/>
                </a:moveTo>
                <a:lnTo>
                  <a:pt x="2488892" y="0"/>
                </a:lnTo>
                <a:lnTo>
                  <a:pt x="2488892" y="4224427"/>
                </a:lnTo>
                <a:lnTo>
                  <a:pt x="0" y="422442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-569797" y="-591905"/>
            <a:ext cx="2344625" cy="2588623"/>
          </a:xfrm>
          <a:custGeom>
            <a:avLst/>
            <a:gdLst/>
            <a:ahLst/>
            <a:cxnLst/>
            <a:rect l="l" t="t" r="r" b="b"/>
            <a:pathLst>
              <a:path w="2344625" h="2588623">
                <a:moveTo>
                  <a:pt x="0" y="0"/>
                </a:moveTo>
                <a:lnTo>
                  <a:pt x="2344625" y="0"/>
                </a:lnTo>
                <a:lnTo>
                  <a:pt x="2344625" y="2588622"/>
                </a:lnTo>
                <a:lnTo>
                  <a:pt x="0" y="258862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E5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872579">
            <a:off x="4631820" y="-3144349"/>
            <a:ext cx="17824581" cy="15102281"/>
          </a:xfrm>
          <a:custGeom>
            <a:avLst/>
            <a:gdLst/>
            <a:ahLst/>
            <a:cxnLst/>
            <a:rect l="l" t="t" r="r" b="b"/>
            <a:pathLst>
              <a:path w="17824581" h="15102281">
                <a:moveTo>
                  <a:pt x="0" y="0"/>
                </a:moveTo>
                <a:lnTo>
                  <a:pt x="17824581" y="0"/>
                </a:lnTo>
                <a:lnTo>
                  <a:pt x="17824581" y="15102282"/>
                </a:lnTo>
                <a:lnTo>
                  <a:pt x="0" y="15102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610695">
            <a:off x="12118145" y="-2317873"/>
            <a:ext cx="8564472" cy="8496423"/>
          </a:xfrm>
          <a:custGeom>
            <a:avLst/>
            <a:gdLst/>
            <a:ahLst/>
            <a:cxnLst/>
            <a:rect l="l" t="t" r="r" b="b"/>
            <a:pathLst>
              <a:path w="8564472" h="8496423">
                <a:moveTo>
                  <a:pt x="0" y="0"/>
                </a:moveTo>
                <a:lnTo>
                  <a:pt x="8564473" y="0"/>
                </a:lnTo>
                <a:lnTo>
                  <a:pt x="8564473" y="8496423"/>
                </a:lnTo>
                <a:lnTo>
                  <a:pt x="0" y="84964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946277" y="994881"/>
            <a:ext cx="8656915" cy="8263419"/>
          </a:xfrm>
          <a:custGeom>
            <a:avLst/>
            <a:gdLst/>
            <a:ahLst/>
            <a:cxnLst/>
            <a:rect l="l" t="t" r="r" b="b"/>
            <a:pathLst>
              <a:path w="8656915" h="8263419">
                <a:moveTo>
                  <a:pt x="0" y="0"/>
                </a:moveTo>
                <a:lnTo>
                  <a:pt x="8656915" y="0"/>
                </a:lnTo>
                <a:lnTo>
                  <a:pt x="8656915" y="8263419"/>
                </a:lnTo>
                <a:lnTo>
                  <a:pt x="0" y="82634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823763" y="4264577"/>
            <a:ext cx="8310244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200"/>
              </a:lnSpc>
            </a:pPr>
            <a:r>
              <a:rPr lang="en-US" sz="12000" b="1" dirty="0">
                <a:solidFill>
                  <a:srgbClr val="01044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Thank You!</a:t>
            </a:r>
          </a:p>
        </p:txBody>
      </p:sp>
      <p:sp>
        <p:nvSpPr>
          <p:cNvPr id="16" name="Freeform 16"/>
          <p:cNvSpPr/>
          <p:nvPr/>
        </p:nvSpPr>
        <p:spPr>
          <a:xfrm rot="5400000">
            <a:off x="-622455" y="9926719"/>
            <a:ext cx="7820002" cy="6575093"/>
          </a:xfrm>
          <a:custGeom>
            <a:avLst/>
            <a:gdLst/>
            <a:ahLst/>
            <a:cxnLst/>
            <a:rect l="l" t="t" r="r" b="b"/>
            <a:pathLst>
              <a:path w="7820002" h="6575093">
                <a:moveTo>
                  <a:pt x="0" y="0"/>
                </a:moveTo>
                <a:lnTo>
                  <a:pt x="7820002" y="0"/>
                </a:lnTo>
                <a:lnTo>
                  <a:pt x="7820002" y="6575092"/>
                </a:lnTo>
                <a:lnTo>
                  <a:pt x="0" y="65750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r="-27668" b="-51840"/>
            </a:stretch>
          </a:blipFill>
          <a:ln cap="sq">
            <a:noFill/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>
            <a:off x="0" y="8057326"/>
            <a:ext cx="4348577" cy="3287721"/>
          </a:xfrm>
          <a:custGeom>
            <a:avLst/>
            <a:gdLst/>
            <a:ahLst/>
            <a:cxnLst/>
            <a:rect l="l" t="t" r="r" b="b"/>
            <a:pathLst>
              <a:path w="4348577" h="3287721">
                <a:moveTo>
                  <a:pt x="0" y="0"/>
                </a:moveTo>
                <a:lnTo>
                  <a:pt x="4348577" y="0"/>
                </a:lnTo>
                <a:lnTo>
                  <a:pt x="4348577" y="3287721"/>
                </a:lnTo>
                <a:lnTo>
                  <a:pt x="0" y="328772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32267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649145" y="9343961"/>
            <a:ext cx="1818907" cy="1795757"/>
          </a:xfrm>
          <a:custGeom>
            <a:avLst/>
            <a:gdLst/>
            <a:ahLst/>
            <a:cxnLst/>
            <a:rect l="l" t="t" r="r" b="b"/>
            <a:pathLst>
              <a:path w="1818907" h="1795757">
                <a:moveTo>
                  <a:pt x="0" y="0"/>
                </a:moveTo>
                <a:lnTo>
                  <a:pt x="1818907" y="0"/>
                </a:lnTo>
                <a:lnTo>
                  <a:pt x="1818907" y="1795757"/>
                </a:lnTo>
                <a:lnTo>
                  <a:pt x="0" y="179575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392</Words>
  <Application>Microsoft Office PowerPoint</Application>
  <PresentationFormat>Custom</PresentationFormat>
  <Paragraphs>45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Bricolage Grotesque</vt:lpstr>
      <vt:lpstr>Times New Roman</vt:lpstr>
      <vt:lpstr>Bricolage Grotesque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Rudra ‎</cp:lastModifiedBy>
  <cp:revision>6</cp:revision>
  <dcterms:created xsi:type="dcterms:W3CDTF">2006-08-16T00:00:00Z</dcterms:created>
  <dcterms:modified xsi:type="dcterms:W3CDTF">2025-11-06T10:18:41Z</dcterms:modified>
  <dc:identifier>DAG35JTLN8M</dc:identifier>
</cp:coreProperties>
</file>